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1" r:id="rId5"/>
    <p:sldId id="272" r:id="rId6"/>
    <p:sldId id="261" r:id="rId7"/>
    <p:sldId id="267" r:id="rId8"/>
    <p:sldId id="268" r:id="rId9"/>
    <p:sldId id="262" r:id="rId10"/>
    <p:sldId id="269" r:id="rId11"/>
    <p:sldId id="270" r:id="rId12"/>
    <p:sldId id="266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5624" y="1571223"/>
            <a:ext cx="7237926" cy="1815441"/>
          </a:xfrm>
        </p:spPr>
        <p:txBody>
          <a:bodyPr/>
          <a:lstStyle/>
          <a:p>
            <a:r>
              <a:rPr lang="pt-BR" sz="2800" b="1" dirty="0"/>
              <a:t>Enegrecendo as Belas Artes: ensinando história por meio das trajetórias de dois pintores negros do Rio de Janeiro na segunda metade do século XIX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45468"/>
          </a:xfrm>
        </p:spPr>
        <p:txBody>
          <a:bodyPr>
            <a:noAutofit/>
          </a:bodyPr>
          <a:lstStyle/>
          <a:p>
            <a:r>
              <a:rPr lang="pt-BR" sz="2400" dirty="0"/>
              <a:t>Joana </a:t>
            </a:r>
            <a:r>
              <a:rPr lang="pt-BR" sz="2400" dirty="0" err="1"/>
              <a:t>D’arc</a:t>
            </a:r>
            <a:r>
              <a:rPr lang="pt-BR" sz="2400" dirty="0"/>
              <a:t> Araujo da Silva</a:t>
            </a:r>
          </a:p>
          <a:p>
            <a:r>
              <a:rPr lang="pt-BR" sz="2400" dirty="0"/>
              <a:t>Orientadora: Monica Lima</a:t>
            </a:r>
          </a:p>
          <a:p>
            <a:r>
              <a:rPr lang="pt-BR" sz="2400" dirty="0"/>
              <a:t>30 de setembro de 2016</a:t>
            </a:r>
          </a:p>
        </p:txBody>
      </p:sp>
    </p:spTree>
    <p:extLst>
      <p:ext uri="{BB962C8B-B14F-4D97-AF65-F5344CB8AC3E}">
        <p14:creationId xmlns:p14="http://schemas.microsoft.com/office/powerpoint/2010/main" val="322826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5" descr="Efeito da Ressaca de 1892, em Niteró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94" y="701694"/>
            <a:ext cx="8665005" cy="499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94433" y="5898523"/>
            <a:ext cx="815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Efeito da Ressaca de 1892, em </a:t>
            </a:r>
            <a:r>
              <a:rPr lang="pt-BR" dirty="0" smtClean="0"/>
              <a:t>Niterói </a:t>
            </a:r>
            <a:r>
              <a:rPr lang="pt-BR" dirty="0"/>
              <a:t>-  1892, óleo sobre tela, 50 x 99,5 – </a:t>
            </a:r>
            <a:r>
              <a:rPr lang="pt-BR" dirty="0" err="1"/>
              <a:t>Itau</a:t>
            </a:r>
            <a:r>
              <a:rPr lang="pt-BR" dirty="0"/>
              <a:t> Cultural</a:t>
            </a:r>
          </a:p>
        </p:txBody>
      </p:sp>
    </p:spTree>
    <p:extLst>
      <p:ext uri="{BB962C8B-B14F-4D97-AF65-F5344CB8AC3E}">
        <p14:creationId xmlns:p14="http://schemas.microsoft.com/office/powerpoint/2010/main" val="256005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46" y="643944"/>
            <a:ext cx="4240161" cy="53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043946" y="6009607"/>
            <a:ext cx="553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Pai do Pintor, 1892. Óleo sobre tela, 46 x 38 – Acervo MAP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4094" y="6009607"/>
            <a:ext cx="502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Feiticeira, 1890. Óleo sobre madeira – </a:t>
            </a:r>
            <a:r>
              <a:rPr lang="pt-BR" dirty="0" smtClean="0"/>
              <a:t>M. </a:t>
            </a:r>
            <a:r>
              <a:rPr lang="pt-BR" dirty="0"/>
              <a:t>Afro Brasil</a:t>
            </a:r>
            <a:endParaRPr lang="pt-BR" sz="1400" dirty="0"/>
          </a:p>
        </p:txBody>
      </p:sp>
      <p:pic>
        <p:nvPicPr>
          <p:cNvPr id="1026" name="Imagem 10" descr="http://www.geledes.org.br/wp-content/uploads/2015/06/513px-Ant%C3%B4nio_Rafael_Pinto_Bandeira_-_Feiticeira_1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5" y="550795"/>
            <a:ext cx="4727040" cy="552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0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6976" y="540912"/>
            <a:ext cx="5937159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Atividade – 1. </a:t>
            </a:r>
            <a:endParaRPr lang="pt-BR" dirty="0"/>
          </a:p>
          <a:p>
            <a:pPr algn="just"/>
            <a:r>
              <a:rPr lang="pt-BR" sz="1900" dirty="0"/>
              <a:t>O professor poderá utilizar os retratos dos artistas biografados como introdução à questão sobre a sociedade brasileira ao final do XIX. Uma atividade que favorecerá a desconstrução de estereótipos e deixará clara as múltiplas e complexas relações sócias daquele período, dentre outros pontos.  Em termos conceituais esta atividade trabalha diversidade, relevância</a:t>
            </a:r>
          </a:p>
          <a:p>
            <a:pPr algn="just"/>
            <a:r>
              <a:rPr lang="pt-BR" sz="1900" dirty="0"/>
              <a:t>Num primeiro momento apresentará os retratos dos artistas Estevão Silva e Pinto Bandeira (figuras 1 e 6), destacando que eles viveram no Rio de Janeiro entre 1845 e 1891, em seguida, pedirá aos alunos para descrevê-los, criarem uma pequena biografia imaginada sobre eles: com nome, onde moravam e quais suas profissões e por último, que eles digam quais impressões tiveram a respeito de cada um.</a:t>
            </a:r>
          </a:p>
          <a:p>
            <a:pPr algn="just"/>
            <a:r>
              <a:rPr lang="pt-BR" sz="1900" dirty="0"/>
              <a:t>No segundo momento da atividade, sondar as respostas dos alunos. Após apresenta-los efetivamente para a turma, em um texto contendo seus dados biográficos principais. A fim de promover um debate sobre as questões levantadas e sobre o período.</a:t>
            </a:r>
          </a:p>
        </p:txBody>
      </p:sp>
      <p:pic>
        <p:nvPicPr>
          <p:cNvPr id="5122" name="Imagem 1" descr="http://warburg.chaa-unicamp.com.br/img/artistas/estevo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5" y="540912"/>
            <a:ext cx="2864260" cy="285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851" y="3320472"/>
            <a:ext cx="2194685" cy="311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8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9245" y="752430"/>
            <a:ext cx="72636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   Atividade </a:t>
            </a:r>
            <a:r>
              <a:rPr lang="pt-BR" b="1" dirty="0"/>
              <a:t>– 5.</a:t>
            </a:r>
            <a:endParaRPr lang="pt-BR" dirty="0"/>
          </a:p>
          <a:p>
            <a:pPr algn="just"/>
            <a:r>
              <a:rPr lang="pt-BR" dirty="0"/>
              <a:t>Professor, nesta atividade pode ser trabalhada a questão da </a:t>
            </a:r>
            <a:r>
              <a:rPr lang="pt-BR" b="1" dirty="0"/>
              <a:t>baixa autoestima</a:t>
            </a:r>
            <a:r>
              <a:rPr lang="pt-BR" dirty="0"/>
              <a:t> dos afro-brasileiros, através da crítica do Nei </a:t>
            </a:r>
            <a:r>
              <a:rPr lang="pt-BR" dirty="0" smtClean="0"/>
              <a:t>Lopes e uma possível </a:t>
            </a:r>
            <a:r>
              <a:rPr lang="pt-BR" dirty="0"/>
              <a:t>ressignificação dessa autoestima, utilizando a tela Cabeça de Homem (f. 17). </a:t>
            </a:r>
          </a:p>
          <a:p>
            <a:pPr algn="just"/>
            <a:r>
              <a:rPr lang="pt-BR" dirty="0"/>
              <a:t>Nei Lopes é um advogado, compositor, escritor e grande estudioso da questão do negro no Brasil, veja o que ele diz: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“</a:t>
            </a:r>
            <a:r>
              <a:rPr lang="pt-BR" dirty="0"/>
              <a:t>Além dos fatos puramente econômicos que repercutem na esfera social, uma das grandes questões envolvendo a população negra no Brasil contemporâneo é a baixa </a:t>
            </a:r>
            <a:r>
              <a:rPr lang="pt-BR" b="1" dirty="0"/>
              <a:t>autoestima</a:t>
            </a:r>
            <a:r>
              <a:rPr lang="pt-BR" dirty="0"/>
              <a:t>. E como se não bastasse sua histórica desqualificação, o indivíduo afro-brasileiro enfrenta hoje uma perversa dualidade, que é aquela que o coloca como um protagonista, sim, mas de ocorrências culturais ‘</a:t>
            </a:r>
            <a:r>
              <a:rPr lang="pt-BR" b="1" dirty="0"/>
              <a:t>periféricas</a:t>
            </a:r>
            <a:r>
              <a:rPr lang="pt-BR" dirty="0" smtClean="0"/>
              <a:t>””(Lopes. 2008:126)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Sugerimos </a:t>
            </a:r>
            <a:r>
              <a:rPr lang="pt-BR" dirty="0"/>
              <a:t>discutir esse trecho de Nei Lopes em profundidade com os alunos e na segunda parte trabalhar com a pintura. Um caminho é uma leitura de imagem dessa pintura, começando propondo uma descrição da mesma – por parte dos alunos. O pedido deve ser direto: faça uma descrição desse quadro. </a:t>
            </a:r>
            <a:r>
              <a:rPr lang="pt-BR" dirty="0" smtClean="0"/>
              <a:t>Após, contextualize a tela e peça para os alunos relacionarem com o texto.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3074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0" y="535568"/>
            <a:ext cx="4039427" cy="557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804597" y="6014435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Cabeça de Homem. Pinto Bandeira</a:t>
            </a:r>
          </a:p>
        </p:txBody>
      </p:sp>
    </p:spTree>
    <p:extLst>
      <p:ext uri="{BB962C8B-B14F-4D97-AF65-F5344CB8AC3E}">
        <p14:creationId xmlns:p14="http://schemas.microsoft.com/office/powerpoint/2010/main" val="253964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81822" y="656822"/>
            <a:ext cx="1030310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Atividade – 7</a:t>
            </a:r>
            <a:endParaRPr lang="pt-BR" dirty="0"/>
          </a:p>
          <a:p>
            <a:pPr algn="just"/>
            <a:r>
              <a:rPr lang="pt-BR" sz="2000" dirty="0"/>
              <a:t>Professor, esta atividade permite trabalhar os conceitos de mudanças e permanências, cronologia, </a:t>
            </a:r>
            <a:r>
              <a:rPr lang="pt-BR" sz="2000" dirty="0" smtClean="0"/>
              <a:t>racismo</a:t>
            </a:r>
            <a:r>
              <a:rPr lang="pt-BR" sz="2000" dirty="0"/>
              <a:t>,</a:t>
            </a:r>
            <a:r>
              <a:rPr lang="pt-BR" sz="2000" dirty="0" smtClean="0"/>
              <a:t> </a:t>
            </a:r>
            <a:r>
              <a:rPr lang="pt-BR" sz="2000" dirty="0"/>
              <a:t>além de outros. </a:t>
            </a:r>
          </a:p>
          <a:p>
            <a:pPr algn="just"/>
            <a:r>
              <a:rPr lang="pt-BR" sz="2000" dirty="0"/>
              <a:t>A história de uma sociedade é construída por lembranças e esquecimentos, isto é, pelas memórias escolhidas para serem legadas às novas gerações e pelas que devem ser lançadas nos porões do esquecimento.  Existem as memórias “oficiais” ou dominantes, aquelas majoritariamente lembradas e as memórias subterrâneas, que sobrevivem no universo dos diversos grupos sociais que compõem essa mesma sociedade, mas que são sub representados, como é o caso dos povos indígenas e dos afro-brasileiros.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Encaminhe aos seus alunos as seguintes reflexões/questões: sobre a contribuição do africano e do afro-brasileiro na construção histórica, social, política, econômica e cultural do Brasil, quais são as memorias oficiais predominantes? De que forma a memória sobre essa contribuição dos negros chegam até nós? Quais as consequências disso para a sociedade brasileira e em especial para os afro-brasileiros? Agora observe o retrato que Pinto Bandeira pintou do seu </a:t>
            </a:r>
            <a:r>
              <a:rPr lang="pt-BR" sz="2000" dirty="0" smtClean="0"/>
              <a:t>pai, </a:t>
            </a:r>
            <a:r>
              <a:rPr lang="pt-BR" sz="2000" dirty="0"/>
              <a:t>que era alfaiate, intitulado, Pai do Pintor, de 1892 (figura 15) e a tela de Sidney do Amaral, intitulada Incômodo, de 2014. Esta última tela fez parte da exposição ocorrida de dezembro de 2015 a abril de 2016, na Pinacoteca de São Paulo, chamada, Territórios: artistas afrodescendentes no acervo da Pinacoteca.</a:t>
            </a:r>
          </a:p>
        </p:txBody>
      </p:sp>
    </p:spTree>
    <p:extLst>
      <p:ext uri="{BB962C8B-B14F-4D97-AF65-F5344CB8AC3E}">
        <p14:creationId xmlns:p14="http://schemas.microsoft.com/office/powerpoint/2010/main" val="427371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3" y="597190"/>
            <a:ext cx="2916907" cy="357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m 1" descr="https://lh5.googleusercontent.com/JSc3p3TI_Pa3kTSav5pGgyePgo_tw-1Cd5rLw5l4Hq9OHSJeRXmvmS4zhtpj3RFzqwdmh6T4m7iwhiSF22nKrqeUXuHM-n5zzcOPTIcsVmWRE1x7Nw9iWSHqRMdaSTPR9A_meC-UNjG1dI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34" y="489397"/>
            <a:ext cx="5810161" cy="36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8675" y="4172755"/>
            <a:ext cx="10813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Agora, peça que façam uma breve descrição das duas obras. E apresente novas questões, mais específicas com relação às pinturas: Qual memória Pinto Bandeira parece haver registrado sobre seu pai? Observe, a segunda tela com mais atenção, quantas “telas”, compõem essa obra? É possível observar diversos períodos da história brasileira nela representados, como? Que história é possível ler nos diversos desenhos que compõem a obra de Sidney Amaral? Quais memórias ele quis resgatar? Essas memórias sobre a história dos afro-brasileiros, por ele resgatadas são iguais as memórias contidas na história oficial sobre os negros no Brasil? Por quê?</a:t>
            </a:r>
          </a:p>
        </p:txBody>
      </p:sp>
    </p:spTree>
    <p:extLst>
      <p:ext uri="{BB962C8B-B14F-4D97-AF65-F5344CB8AC3E}">
        <p14:creationId xmlns:p14="http://schemas.microsoft.com/office/powerpoint/2010/main" val="73657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http://warburg.chaa-unicamp.com.br/img/artistas/estevo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1" y="485814"/>
            <a:ext cx="4810866" cy="48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9" y="485814"/>
            <a:ext cx="4146996" cy="519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77855" y="116482"/>
            <a:ext cx="261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Estevão Silva –1845 - 1891</a:t>
            </a:r>
          </a:p>
        </p:txBody>
      </p:sp>
      <p:sp>
        <p:nvSpPr>
          <p:cNvPr id="7" name="Retângulo 6"/>
          <p:cNvSpPr/>
          <p:nvPr/>
        </p:nvSpPr>
        <p:spPr>
          <a:xfrm>
            <a:off x="8625638" y="116482"/>
            <a:ext cx="259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Pinto Bandeira- 1863-1896</a:t>
            </a:r>
          </a:p>
        </p:txBody>
      </p:sp>
      <p:sp>
        <p:nvSpPr>
          <p:cNvPr id="8" name="Retângulo 7"/>
          <p:cNvSpPr/>
          <p:nvPr/>
        </p:nvSpPr>
        <p:spPr>
          <a:xfrm>
            <a:off x="805039" y="5658497"/>
            <a:ext cx="3524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Ferreira Neto, Revista Ilustrada, 1891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432182" y="5676922"/>
            <a:ext cx="430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Pinto Bandeira. Sebastião V. Fernandes - 1886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63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2580" y="656823"/>
            <a:ext cx="10740891" cy="5279645"/>
          </a:xfrm>
        </p:spPr>
        <p:txBody>
          <a:bodyPr>
            <a:normAutofit fontScale="55000" lnSpcReduction="20000"/>
          </a:bodyPr>
          <a:lstStyle/>
          <a:p>
            <a:pPr algn="just"/>
            <a:endParaRPr lang="pt-B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100" b="1" dirty="0" smtClean="0"/>
              <a:t> </a:t>
            </a:r>
            <a:r>
              <a:rPr lang="pt-BR" sz="3800" b="1" dirty="0" smtClean="0"/>
              <a:t>Justificativa</a:t>
            </a:r>
            <a:r>
              <a:rPr lang="pt-BR" sz="3800" dirty="0" smtClean="0"/>
              <a:t> - Construir uma ponte entre a pesquisa/saber acadêmico e o saber/prática docente sobre o ensino da  História e Cultura Afro-Brasileira, ou seja, sobre a implementação da lei 10.639/03</a:t>
            </a:r>
          </a:p>
          <a:p>
            <a:pPr algn="just"/>
            <a:r>
              <a:rPr lang="pt-BR" sz="3800" b="1" dirty="0" smtClean="0"/>
              <a:t>Objetivos</a:t>
            </a:r>
            <a:r>
              <a:rPr lang="pt-BR" sz="3800" dirty="0" smtClean="0"/>
              <a:t> - Reconstruir </a:t>
            </a:r>
            <a:r>
              <a:rPr lang="pt-BR" sz="3800" dirty="0"/>
              <a:t>as trajetórias de vida e produção artística de Estevão Roberto da Silva  e </a:t>
            </a:r>
            <a:r>
              <a:rPr lang="pt-BR" sz="3800" dirty="0" err="1"/>
              <a:t>Antonio</a:t>
            </a:r>
            <a:r>
              <a:rPr lang="pt-BR" sz="3800" dirty="0"/>
              <a:t> Raphael Pinto Bandeira, pintores negros da segunda metade do século XIX, egressos da Academia Imperial de Belas Artes. E, a partir daí:</a:t>
            </a:r>
          </a:p>
          <a:p>
            <a:pPr algn="just">
              <a:buFontTx/>
              <a:buChar char="-"/>
            </a:pPr>
            <a:r>
              <a:rPr lang="pt-BR" sz="3800" dirty="0"/>
              <a:t>elaborar um material pedagógico que </a:t>
            </a:r>
          </a:p>
          <a:p>
            <a:pPr marL="0" indent="0" algn="just">
              <a:buNone/>
            </a:pPr>
            <a:r>
              <a:rPr lang="pt-BR" sz="3800" dirty="0"/>
              <a:t>           &gt; problematize as questões raciais em nossa sociedade; que represente os afro-brasileiros como sujeitos   históricos, ou seja, portadores e construtores de saberes e valores nos mais diversos aspectos do fazer humanos; </a:t>
            </a:r>
          </a:p>
          <a:p>
            <a:pPr marL="0" indent="0" algn="just">
              <a:buNone/>
            </a:pPr>
            <a:r>
              <a:rPr lang="pt-BR" sz="3800" dirty="0"/>
              <a:t>            &gt; que estabeleça uma ponte com os problemas sociais e raciais do presente.</a:t>
            </a:r>
          </a:p>
          <a:p>
            <a:pPr algn="just">
              <a:buFontTx/>
              <a:buChar char="-"/>
            </a:pPr>
            <a:r>
              <a:rPr lang="pt-BR" sz="3800" dirty="0"/>
              <a:t>ampliar a leitura de imagens, por meio do da análise de produção artística (pintura) para compreensão de um determinado tempo´- destacando a importância do uso de fontes nas aulas de história.</a:t>
            </a:r>
          </a:p>
          <a:p>
            <a:pPr marL="0" indent="0" algn="just">
              <a:buNone/>
            </a:pPr>
            <a:r>
              <a:rPr lang="pt-BR" sz="3800" dirty="0" smtClean="0"/>
              <a:t> </a:t>
            </a:r>
            <a:endParaRPr lang="pt-BR" sz="3800" dirty="0"/>
          </a:p>
          <a:p>
            <a:pPr lvl="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42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50006" y="569913"/>
            <a:ext cx="10393250" cy="6413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Embasamento teórico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4097" y="1211263"/>
            <a:ext cx="10509160" cy="564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b="1" dirty="0"/>
              <a:t>Identidade Negra, Memória e Representação </a:t>
            </a:r>
            <a:r>
              <a:rPr lang="pt-BR" sz="2000" b="1" dirty="0" smtClean="0"/>
              <a:t>Social</a:t>
            </a:r>
            <a:r>
              <a:rPr lang="pt-BR" sz="2000" dirty="0" smtClean="0"/>
              <a:t> –  </a:t>
            </a:r>
            <a:r>
              <a:rPr lang="pt-BR" sz="2000" dirty="0" err="1" smtClean="0"/>
              <a:t>Nilma</a:t>
            </a:r>
            <a:r>
              <a:rPr lang="pt-BR" sz="2000" dirty="0" smtClean="0"/>
              <a:t> Lino, nos diz que “é </a:t>
            </a:r>
            <a:r>
              <a:rPr lang="pt-BR" sz="2000" dirty="0"/>
              <a:t>no âmbito da cultura e da história que definimos as identidades </a:t>
            </a:r>
            <a:r>
              <a:rPr lang="pt-BR" sz="2000" dirty="0" smtClean="0"/>
              <a:t>sociais(...)” (Gomes</a:t>
            </a:r>
            <a:r>
              <a:rPr lang="pt-BR" sz="2000" dirty="0"/>
              <a:t>. </a:t>
            </a:r>
            <a:r>
              <a:rPr lang="pt-BR" sz="2000" dirty="0" smtClean="0"/>
              <a:t>2015: 13) Sabemos que memória e identidade estão intimamente ligadas, para </a:t>
            </a:r>
            <a:r>
              <a:rPr lang="pt-BR" sz="2000" dirty="0" err="1" smtClean="0"/>
              <a:t>Pollak</a:t>
            </a:r>
            <a:r>
              <a:rPr lang="pt-BR" sz="2000" dirty="0" smtClean="0"/>
              <a:t>, “a </a:t>
            </a:r>
            <a:r>
              <a:rPr lang="pt-BR" sz="2000" dirty="0"/>
              <a:t>memória é um elemento constituinte do sentimento de identidade, tanto individual como </a:t>
            </a:r>
            <a:r>
              <a:rPr lang="pt-BR" sz="2000" dirty="0" smtClean="0"/>
              <a:t>coletiva.” Completando a tríade, Xavier </a:t>
            </a:r>
            <a:r>
              <a:rPr lang="pt-BR" sz="2000" dirty="0"/>
              <a:t>nos ajuda </a:t>
            </a:r>
            <a:r>
              <a:rPr lang="pt-BR" sz="2000" dirty="0" smtClean="0"/>
              <a:t>a entender o funcionamento das </a:t>
            </a:r>
            <a:r>
              <a:rPr lang="pt-BR" sz="2000" dirty="0"/>
              <a:t>representações </a:t>
            </a:r>
            <a:r>
              <a:rPr lang="pt-BR" sz="2000" dirty="0" smtClean="0"/>
              <a:t>sociais: </a:t>
            </a:r>
            <a:r>
              <a:rPr lang="pt-BR" sz="2000" dirty="0"/>
              <a:t>“alimentam-se não só das teorias científicas, mas também dos grandes eixos culturais, das ideologias formalizadas, das experiências e das comunicações cotidianas</a:t>
            </a:r>
            <a:r>
              <a:rPr lang="pt-BR" sz="2000" dirty="0" smtClean="0"/>
              <a:t>.”</a:t>
            </a:r>
            <a:r>
              <a:rPr lang="pt-BR" sz="2000" dirty="0"/>
              <a:t> </a:t>
            </a:r>
            <a:r>
              <a:rPr lang="pt-BR" sz="2000" dirty="0" smtClean="0"/>
              <a:t>(</a:t>
            </a:r>
            <a:r>
              <a:rPr lang="pt-BR" sz="2000" dirty="0" err="1" smtClean="0"/>
              <a:t>Pollak</a:t>
            </a:r>
            <a:r>
              <a:rPr lang="pt-BR" sz="2000" dirty="0"/>
              <a:t>, </a:t>
            </a:r>
            <a:r>
              <a:rPr lang="pt-BR" sz="2000" dirty="0" smtClean="0"/>
              <a:t>1992</a:t>
            </a:r>
            <a:r>
              <a:rPr lang="pt-BR" sz="2000" dirty="0"/>
              <a:t>:</a:t>
            </a:r>
            <a:r>
              <a:rPr lang="pt-BR" sz="2000" dirty="0" smtClean="0"/>
              <a:t> 204)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b="1" dirty="0" smtClean="0"/>
              <a:t>Arte</a:t>
            </a:r>
            <a:r>
              <a:rPr lang="pt-BR" sz="2000" b="1" dirty="0"/>
              <a:t>, trajetórias e uso da pintura no Ensino de </a:t>
            </a:r>
            <a:r>
              <a:rPr lang="pt-BR" sz="2000" b="1" dirty="0" smtClean="0"/>
              <a:t>História</a:t>
            </a:r>
            <a:r>
              <a:rPr lang="pt-BR" sz="2000" dirty="0" smtClean="0"/>
              <a:t> – Segundo </a:t>
            </a:r>
            <a:r>
              <a:rPr lang="pt-BR" sz="2000" dirty="0" err="1" smtClean="0"/>
              <a:t>Gombrich</a:t>
            </a:r>
            <a:r>
              <a:rPr lang="pt-BR" sz="2000" dirty="0" smtClean="0"/>
              <a:t>, “nada </a:t>
            </a:r>
            <a:r>
              <a:rPr lang="pt-BR" sz="2000" dirty="0"/>
              <a:t>existe realmente a que se possa dar o nome Arte. Existem somente artistas. </a:t>
            </a:r>
            <a:r>
              <a:rPr lang="pt-BR" sz="2000" dirty="0" smtClean="0"/>
              <a:t>[…](</a:t>
            </a:r>
            <a:r>
              <a:rPr lang="pt-BR" sz="2000" dirty="0" err="1" smtClean="0"/>
              <a:t>Gombrich</a:t>
            </a:r>
            <a:r>
              <a:rPr lang="pt-BR" sz="2000" dirty="0" smtClean="0"/>
              <a:t>, 1999: 15). Nos currículos de Artes Plásticas da educação básica carioca, há um vazio sobre as obras e artistas negros brasileiros.(</a:t>
            </a:r>
            <a:r>
              <a:rPr lang="pt-BR" sz="2000" dirty="0" err="1" smtClean="0"/>
              <a:t>Rodriguês</a:t>
            </a:r>
            <a:r>
              <a:rPr lang="pt-BR" sz="2000" dirty="0" smtClean="0"/>
              <a:t> </a:t>
            </a:r>
            <a:r>
              <a:rPr lang="pt-BR" sz="2000" dirty="0"/>
              <a:t>e Oliveira, </a:t>
            </a:r>
            <a:r>
              <a:rPr lang="pt-BR" sz="2000" dirty="0" smtClean="0"/>
              <a:t>2013:10). A relação entre trajetórias e teoria da história foi resgatada a partir da segunda metade do XX. “(...) </a:t>
            </a:r>
            <a:r>
              <a:rPr lang="pt-BR" sz="2000" dirty="0"/>
              <a:t>a biografia pode servir para introduzir o elemento </a:t>
            </a:r>
            <a:r>
              <a:rPr lang="pt-BR" sz="2000" dirty="0" err="1"/>
              <a:t>conflitual</a:t>
            </a:r>
            <a:r>
              <a:rPr lang="pt-BR" sz="2000" dirty="0"/>
              <a:t> na explicação histórica, para ilustrar, matizar, </a:t>
            </a:r>
            <a:r>
              <a:rPr lang="pt-BR" sz="2000" dirty="0" err="1"/>
              <a:t>complexificar</a:t>
            </a:r>
            <a:r>
              <a:rPr lang="pt-BR" sz="2000" dirty="0"/>
              <a:t>, relativizar ou mesmo negar as análises que excluem as diferenças em nome das regularidades e das continuidades</a:t>
            </a:r>
            <a:r>
              <a:rPr lang="pt-BR" sz="2000" dirty="0" smtClean="0"/>
              <a:t>.” </a:t>
            </a:r>
            <a:r>
              <a:rPr lang="pt-BR" sz="2000" baseline="30000" dirty="0" err="1" smtClean="0"/>
              <a:t>Schmidit</a:t>
            </a:r>
            <a:r>
              <a:rPr lang="pt-BR" sz="2000" baseline="30000" dirty="0"/>
              <a:t>, 2003, p. </a:t>
            </a:r>
            <a:r>
              <a:rPr lang="pt-BR" sz="2000" baseline="30000" dirty="0" smtClean="0"/>
              <a:t>64)</a:t>
            </a:r>
            <a:endParaRPr lang="pt-BR" sz="2000" baseline="30000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sz="2000" baseline="30000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sz="2000" baseline="30000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43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1218" y="1429554"/>
            <a:ext cx="106765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No que diz respeito ao uso de imagens em sala da aula, começo com a citação de Burke, “</a:t>
            </a:r>
            <a:r>
              <a:rPr lang="pt-BR" b="1" dirty="0" smtClean="0"/>
              <a:t>as imagens são testemunhas mudas</a:t>
            </a:r>
            <a:r>
              <a:rPr lang="pt-BR" dirty="0" smtClean="0"/>
              <a:t>.” E, certas </a:t>
            </a:r>
            <a:r>
              <a:rPr lang="pt-BR" dirty="0"/>
              <a:t>imagens são mais confiáveis, nesse rol ele inclui os “esboços” por estarem mais livres </a:t>
            </a:r>
            <a:r>
              <a:rPr lang="pt-BR" dirty="0" smtClean="0"/>
              <a:t>“</a:t>
            </a:r>
            <a:r>
              <a:rPr lang="pt-BR" dirty="0"/>
              <a:t>dos constrangimentos do grande </a:t>
            </a:r>
            <a:r>
              <a:rPr lang="pt-BR" dirty="0" smtClean="0"/>
              <a:t>estilo. Os  gêneros artísticos </a:t>
            </a:r>
            <a:r>
              <a:rPr lang="pt-BR" dirty="0"/>
              <a:t>obedecem aos padrões do período em que foram </a:t>
            </a:r>
            <a:r>
              <a:rPr lang="pt-BR" dirty="0" smtClean="0"/>
              <a:t>pintados  </a:t>
            </a:r>
            <a:r>
              <a:rPr lang="pt-BR" dirty="0"/>
              <a:t>e que muitos elementos que neles aparecem possuem um simbolismo próprio de sua época, </a:t>
            </a:r>
            <a:r>
              <a:rPr lang="pt-BR" dirty="0" smtClean="0"/>
              <a:t>ele </a:t>
            </a:r>
            <a:r>
              <a:rPr lang="pt-BR" dirty="0"/>
              <a:t>cita como exemplo o “uso de cães de grande porte nos retratos da nobreza, simbolizando a masculinidade </a:t>
            </a:r>
            <a:r>
              <a:rPr lang="pt-BR" dirty="0" smtClean="0"/>
              <a:t>aristocrática.” (Burke. 2003: 13 -19)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</a:t>
            </a:r>
            <a:r>
              <a:rPr lang="pt-BR" dirty="0"/>
              <a:t>três elementos principais </a:t>
            </a:r>
            <a:r>
              <a:rPr lang="pt-BR" dirty="0" smtClean="0"/>
              <a:t>que estruturam a arte pictórica:</a:t>
            </a:r>
            <a:r>
              <a:rPr lang="pt-BR" b="1" dirty="0" smtClean="0"/>
              <a:t> </a:t>
            </a:r>
            <a:r>
              <a:rPr lang="pt-BR" b="1" dirty="0"/>
              <a:t>tema (o ‘quê’), forma (o ‘como’) e conteúdo (o ‘porquê’), compõem a “unidade orgânica”(a interligação essencial das partes, compondo a harmonia da obra</a:t>
            </a:r>
            <a:r>
              <a:rPr lang="pt-BR" b="1" dirty="0" smtClean="0"/>
              <a:t>).</a:t>
            </a:r>
          </a:p>
          <a:p>
            <a:pPr algn="just"/>
            <a:endParaRPr lang="pt-BR" b="1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análise de uma pintura pode ser </a:t>
            </a:r>
            <a:r>
              <a:rPr lang="pt-BR" dirty="0" smtClean="0"/>
              <a:t>dividida </a:t>
            </a:r>
            <a:r>
              <a:rPr lang="pt-BR" dirty="0"/>
              <a:t>em três </a:t>
            </a:r>
            <a:r>
              <a:rPr lang="pt-BR" dirty="0" smtClean="0"/>
              <a:t>partes</a:t>
            </a:r>
            <a:r>
              <a:rPr lang="pt-BR" dirty="0"/>
              <a:t>:</a:t>
            </a:r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pt-BR" b="1" dirty="0"/>
              <a:t>análise objetiva</a:t>
            </a:r>
            <a:r>
              <a:rPr lang="pt-BR" dirty="0"/>
              <a:t> ou visual, na qual descrevemos os elementos da pintura, aquilo que se está vendo. No segundo momento fazemos a </a:t>
            </a:r>
            <a:r>
              <a:rPr lang="pt-BR" b="1" dirty="0"/>
              <a:t>análise subjetiva</a:t>
            </a:r>
            <a:r>
              <a:rPr lang="pt-BR" dirty="0"/>
              <a:t> ou simbólica, isto é, falaremos de qual maneira aquela obra nos tocou e finalmente, a </a:t>
            </a:r>
            <a:r>
              <a:rPr lang="pt-BR" b="1" dirty="0"/>
              <a:t>avaliação formal ou estética</a:t>
            </a:r>
            <a:r>
              <a:rPr lang="pt-BR" dirty="0"/>
              <a:t>, em que voltaremos o olhar para o tema, sua organização, cor, figura, o contexto histórico, seu conteúdo.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5642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3811" y="875763"/>
            <a:ext cx="3718455" cy="592429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Estevão Silva –1845 - 1891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577054" y="1611090"/>
            <a:ext cx="3912767" cy="38610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1017431" y="3033737"/>
            <a:ext cx="4873471" cy="2645845"/>
          </a:xfrm>
        </p:spPr>
        <p:txBody>
          <a:bodyPr>
            <a:normAutofit fontScale="85000" lnSpcReduction="20000"/>
          </a:bodyPr>
          <a:lstStyle/>
          <a:p>
            <a:endParaRPr lang="pt-BR" sz="2000" dirty="0"/>
          </a:p>
          <a:p>
            <a:r>
              <a:rPr lang="pt-BR" sz="2600" dirty="0"/>
              <a:t>“O Sr. Estêvão da Silva [...] é um desses lutadores da vida que não sucumbem facilmente, mas antes, quanto mais crescem os obstáculos mais duplicam de forças para vencê-los”</a:t>
            </a:r>
          </a:p>
          <a:p>
            <a:r>
              <a:rPr lang="pt-BR" sz="2600" dirty="0"/>
              <a:t>Gazeta de Notícias – 16/07/1887</a:t>
            </a:r>
          </a:p>
          <a:p>
            <a:r>
              <a:rPr lang="pt-BR" sz="2000" dirty="0"/>
              <a:t> </a:t>
            </a:r>
          </a:p>
          <a:p>
            <a:pPr algn="just"/>
            <a:endParaRPr lang="pt-BR" sz="2000" dirty="0"/>
          </a:p>
        </p:txBody>
      </p:sp>
      <p:pic>
        <p:nvPicPr>
          <p:cNvPr id="1026" name="Imagem 1" descr="http://warburg.chaa-unicamp.com.br/img/artistas/estevo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07" y="756270"/>
            <a:ext cx="4810866" cy="48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173533" y="5679583"/>
            <a:ext cx="352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Ferreira Neto, Revista Ilustrada, 1891</a:t>
            </a:r>
          </a:p>
        </p:txBody>
      </p:sp>
    </p:spTree>
    <p:extLst>
      <p:ext uri="{BB962C8B-B14F-4D97-AF65-F5344CB8AC3E}">
        <p14:creationId xmlns:p14="http://schemas.microsoft.com/office/powerpoint/2010/main" val="306086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m 1" descr="http://www.geledes.org.br/wp-content/uploads/2015/06/Est%C3%AAv%C3%A3o_Silva_-_Natureza-morta_1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1262129"/>
            <a:ext cx="8449003" cy="42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26535" y="5640946"/>
            <a:ext cx="65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Natureza Morta, s.d. óleo sobre tela – Acervo Museu Afro Brasil</a:t>
            </a:r>
          </a:p>
        </p:txBody>
      </p:sp>
    </p:spTree>
    <p:extLst>
      <p:ext uri="{BB962C8B-B14F-4D97-AF65-F5344CB8AC3E}">
        <p14:creationId xmlns:p14="http://schemas.microsoft.com/office/powerpoint/2010/main" val="223980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C:\Users\Débora\Desktop\menino com melancia e 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49" y="743627"/>
            <a:ext cx="7191333" cy="51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45849" y="5873445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 </a:t>
            </a:r>
            <a:r>
              <a:rPr lang="pt-BR" sz="1400" dirty="0"/>
              <a:t>Menino com Melancia, 1889.  Óleo sobre tela, 53,5 X 71 - acervo Pinacoteca do Estado de São Paulo</a:t>
            </a:r>
          </a:p>
        </p:txBody>
      </p:sp>
    </p:spTree>
    <p:extLst>
      <p:ext uri="{BB962C8B-B14F-4D97-AF65-F5344CB8AC3E}">
        <p14:creationId xmlns:p14="http://schemas.microsoft.com/office/powerpoint/2010/main" val="118793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189" y="1388534"/>
            <a:ext cx="3969077" cy="903905"/>
          </a:xfrm>
        </p:spPr>
        <p:txBody>
          <a:bodyPr>
            <a:noAutofit/>
          </a:bodyPr>
          <a:lstStyle/>
          <a:p>
            <a:r>
              <a:rPr lang="pt-BR" sz="2800" dirty="0"/>
              <a:t>Pinto Bandeira- 1863-1896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9439" y="733174"/>
            <a:ext cx="4146996" cy="519110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43189" y="3031065"/>
            <a:ext cx="3969077" cy="2438404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sz="2200" dirty="0"/>
              <a:t>“Mas é em Pinto Bandeira que encontramos talvez o mais sincero, o mais sensível pintor do século XIX”</a:t>
            </a:r>
          </a:p>
          <a:p>
            <a:r>
              <a:rPr lang="pt-BR" sz="2200" dirty="0"/>
              <a:t>			                                                        Luiz Marques</a:t>
            </a:r>
          </a:p>
        </p:txBody>
      </p:sp>
      <p:pic>
        <p:nvPicPr>
          <p:cNvPr id="2050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8" y="733174"/>
            <a:ext cx="4146996" cy="519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39438" y="5924282"/>
            <a:ext cx="468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Pinto Bandeira. Sebastião V. Fernandes - 1886</a:t>
            </a:r>
          </a:p>
        </p:txBody>
      </p:sp>
    </p:spTree>
    <p:extLst>
      <p:ext uri="{BB962C8B-B14F-4D97-AF65-F5344CB8AC3E}">
        <p14:creationId xmlns:p14="http://schemas.microsoft.com/office/powerpoint/2010/main" val="2148213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872</TotalTime>
  <Words>1646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Orgânico</vt:lpstr>
      <vt:lpstr>Enegrecendo as Belas Artes: ensinando história por meio das trajetórias de dois pintores negros do Rio de Janeiro na segunda metade do século XIX</vt:lpstr>
      <vt:lpstr>Apresentação do PowerPoint</vt:lpstr>
      <vt:lpstr>Apresentação do PowerPoint</vt:lpstr>
      <vt:lpstr>Embasamento teórico</vt:lpstr>
      <vt:lpstr>Apresentação do PowerPoint</vt:lpstr>
      <vt:lpstr>Estevão Silva –1845 - 1891</vt:lpstr>
      <vt:lpstr>Apresentação do PowerPoint</vt:lpstr>
      <vt:lpstr>Apresentação do PowerPoint</vt:lpstr>
      <vt:lpstr>Pinto Bandeira- 1863-1896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Enegrecendo as Belas Artes: ensinando história por meio das trajetórias de dois pintores negros do Rio de Janeiro na segunda metade do século XIX</dc:title>
  <dc:creator>A. S.</dc:creator>
  <cp:lastModifiedBy>A. S.</cp:lastModifiedBy>
  <cp:revision>58</cp:revision>
  <dcterms:created xsi:type="dcterms:W3CDTF">2016-09-28T16:28:50Z</dcterms:created>
  <dcterms:modified xsi:type="dcterms:W3CDTF">2016-11-20T22:06:26Z</dcterms:modified>
</cp:coreProperties>
</file>